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97" r:id="rId25"/>
    <p:sldId id="296" r:id="rId26"/>
    <p:sldId id="29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5143500" type="screen16x9"/>
  <p:notesSz cx="6858000" cy="9144000"/>
  <p:embeddedFontLst>
    <p:embeddedFont>
      <p:font typeface="Exo 2" panose="020B0604020202020204" charset="0"/>
      <p:regular r:id="rId46"/>
      <p:bold r:id="rId47"/>
      <p:italic r:id="rId48"/>
      <p:boldItalic r:id="rId49"/>
    </p:embeddedFont>
    <p:embeddedFont>
      <p:font typeface="Exo 2 Light" panose="020B0604020202020204" charset="0"/>
      <p:regular r:id="rId50"/>
      <p:bold r:id="rId51"/>
      <p:italic r:id="rId52"/>
      <p:boldItalic r:id="rId53"/>
    </p:embeddedFont>
    <p:embeddedFont>
      <p:font typeface="Fira Sans Extra Condensed Medium" panose="020B0604020202020204" charset="0"/>
      <p:regular r:id="rId54"/>
      <p:bold r:id="rId55"/>
      <p:italic r:id="rId56"/>
      <p:boldItalic r:id="rId57"/>
    </p:embeddedFont>
    <p:embeddedFont>
      <p:font typeface="Nunito Light" pitchFamily="2" charset="0"/>
      <p:regular r:id="rId58"/>
      <p:italic r:id="rId59"/>
    </p:embeddedFont>
    <p:embeddedFont>
      <p:font typeface="Roboto Condensed" panose="02000000000000000000" pitchFamily="2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glz/aIy1Cwn81abt96bVkXsfXz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97597-A546-4852-8CD0-610A84D1BFAB}">
  <a:tblStyle styleId="{00A97597-A546-4852-8CD0-610A84D1BF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9c34f87db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19c34f87db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a07ed23ba6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a07ed23ba6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9c34f87db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19c34f87db1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404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614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57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c34f87db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19c34f87db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a1f235a9e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a1f235a9e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a041118ec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1a041118ec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a041118ec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1a041118ec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6" name="Google Shape;51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a07ed23ba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a07ed23ba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1f235a9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a1f235a9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1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41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2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42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4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44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44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5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45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8" name="Google Shape;108;p45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45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45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2" name="Google Shape;112;p45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4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4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8" name="Google Shape;118;p4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0" name="Google Shape;120;p4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2" name="Google Shape;122;p4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4" name="Google Shape;124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47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47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9" name="Google Shape;129;p47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47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47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47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7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5" name="Google Shape;135;p47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47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47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51"/>
          <p:cNvSpPr txBox="1">
            <a:spLocks noGrp="1"/>
          </p:cNvSpPr>
          <p:nvPr>
            <p:ph type="title" idx="2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2" name="Google Shape;152;p51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3" name="Google Shape;153;p51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" name="Google Shape;154;p51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51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6" name="Google Shape;156;p51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7" name="Google Shape;157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2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52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2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 i="0" u="none" strike="noStrike" cap="non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 i="0" u="none" strike="noStrike" cap="none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2" name="Google Shape;162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3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Projet final </a:t>
            </a:r>
            <a:endParaRPr sz="42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Équipe 4 - Communication</a:t>
            </a:r>
            <a:endParaRPr sz="4200"/>
          </a:p>
        </p:txBody>
      </p:sp>
      <p:sp>
        <p:nvSpPr>
          <p:cNvPr id="168" name="Google Shape;168;p1"/>
          <p:cNvSpPr txBox="1">
            <a:spLocks noGrp="1"/>
          </p:cNvSpPr>
          <p:nvPr>
            <p:ph type="subTitle" idx="1"/>
          </p:nvPr>
        </p:nvSpPr>
        <p:spPr>
          <a:xfrm>
            <a:off x="3670681" y="37870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        	   		   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    </a:t>
            </a:r>
            <a:endParaRPr/>
          </a:p>
        </p:txBody>
      </p:sp>
      <p:cxnSp>
        <p:nvCxnSpPr>
          <p:cNvPr id="169" name="Google Shape;169;p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70" name="Google Shape;170;p1"/>
          <p:cNvGraphicFramePr/>
          <p:nvPr/>
        </p:nvGraphicFramePr>
        <p:xfrm>
          <a:off x="5922950" y="3397723"/>
          <a:ext cx="2723675" cy="1055300"/>
        </p:xfrm>
        <a:graphic>
          <a:graphicData uri="http://schemas.openxmlformats.org/drawingml/2006/table">
            <a:tbl>
              <a:tblPr>
                <a:noFill/>
                <a:tableStyleId>{00A97597-A546-4852-8CD0-610A84D1BFAB}</a:tableStyleId>
              </a:tblPr>
              <a:tblGrid>
                <a:gridCol w="138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hlink"/>
                          </a:solidFill>
                          <a:latin typeface="Exo 2 Light"/>
                          <a:ea typeface="Exo 2 Light"/>
                          <a:cs typeface="Exo 2 Light"/>
                          <a:sym typeface="Exo 2 Light"/>
                        </a:rPr>
                        <a:t>Sébastien Zerbato</a:t>
                      </a:r>
                      <a:endParaRPr sz="1000" u="none" strike="noStrike" cap="none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hlink"/>
                          </a:solidFill>
                          <a:latin typeface="Exo 2 Light"/>
                          <a:ea typeface="Exo 2 Light"/>
                          <a:cs typeface="Exo 2 Light"/>
                          <a:sym typeface="Exo 2 Light"/>
                        </a:rPr>
                        <a:t>Renaud Gironne</a:t>
                      </a:r>
                      <a:endParaRPr sz="1000" u="none" strike="noStrike" cap="none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hlink"/>
                          </a:solidFill>
                          <a:latin typeface="Exo 2 Light"/>
                          <a:ea typeface="Exo 2 Light"/>
                          <a:cs typeface="Exo 2 Light"/>
                          <a:sym typeface="Exo 2 Light"/>
                        </a:rPr>
                        <a:t>Alexandre Talens</a:t>
                      </a:r>
                      <a:endParaRPr sz="1000" u="none" strike="noStrike" cap="none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hlink"/>
                          </a:solidFill>
                          <a:latin typeface="Exo 2 Light"/>
                          <a:ea typeface="Exo 2 Light"/>
                          <a:cs typeface="Exo 2 Light"/>
                          <a:sym typeface="Exo 2 Light"/>
                        </a:rPr>
                        <a:t>Sagal Ahmed</a:t>
                      </a:r>
                      <a:endParaRPr sz="1000" u="none" strike="noStrike" cap="none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4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hlink"/>
                          </a:solidFill>
                          <a:latin typeface="Exo 2 Light"/>
                          <a:ea typeface="Exo 2 Light"/>
                          <a:cs typeface="Exo 2 Light"/>
                          <a:sym typeface="Exo 2 Light"/>
                        </a:rPr>
                        <a:t>Dimitry Kamga </a:t>
                      </a:r>
                      <a:endParaRPr sz="1000" u="none" strike="noStrike" cap="none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solidFill>
                            <a:schemeClr val="hlink"/>
                          </a:solidFill>
                          <a:latin typeface="Exo 2 Light"/>
                          <a:ea typeface="Exo 2 Light"/>
                          <a:cs typeface="Exo 2 Light"/>
                          <a:sym typeface="Exo 2 Light"/>
                        </a:rPr>
                        <a:t>Hugo Lachieze-Rey</a:t>
                      </a:r>
                      <a:endParaRPr sz="1000" u="none" strike="noStrike" cap="none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275" y="344375"/>
            <a:ext cx="1479199" cy="6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c34f87db1_0_238"/>
          <p:cNvSpPr txBox="1">
            <a:spLocks noGrp="1"/>
          </p:cNvSpPr>
          <p:nvPr>
            <p:ph type="ctrTitle"/>
          </p:nvPr>
        </p:nvSpPr>
        <p:spPr>
          <a:xfrm>
            <a:off x="1717350" y="352850"/>
            <a:ext cx="5709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Flux final de l’application sur Twilio</a:t>
            </a:r>
            <a:endParaRPr/>
          </a:p>
        </p:txBody>
      </p:sp>
      <p:sp>
        <p:nvSpPr>
          <p:cNvPr id="272" name="Google Shape;272;g19c34f87db1_0_2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73" name="Google Shape;273;g19c34f87db1_0_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7350" y="950761"/>
            <a:ext cx="5709300" cy="408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07ed23ba6_3_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Portabilité du projet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279" name="Google Shape;279;g1a07ed23ba6_3_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80" name="Google Shape;280;g1a07ed23ba6_3_10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3550" indent="-28575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Limite : Dépendance à l’application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Twilio</a:t>
            </a:r>
            <a:endParaRPr lang="fr-FR" sz="1400" b="0" i="0" u="none" strike="noStrike" dirty="0">
              <a:solidFill>
                <a:srgbClr val="434343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463550" indent="-28575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Avantage : Projet facilement intégrable à une autre application</a:t>
            </a:r>
            <a:endParaRPr lang="fr-FR" sz="1400" b="0" i="0" u="none" strike="noStrike" dirty="0">
              <a:solidFill>
                <a:srgbClr val="434343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742950" lvl="1" indent="-285750" rtl="0" fontAlgn="base">
              <a:spcBef>
                <a:spcPts val="1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Utilisation d’un nouveau serveur « </a:t>
            </a:r>
            <a:r>
              <a:rPr lang="fr-FR" sz="1400" b="0" i="1" u="none" strike="noStrike" dirty="0" err="1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authserver</a:t>
            </a:r>
            <a:r>
              <a:rPr lang="fr-FR" sz="1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 »</a:t>
            </a:r>
            <a:r>
              <a:rPr lang="fr-FR" sz="1400" b="0" i="0" u="none" strike="noStrike" dirty="0">
                <a:solidFill>
                  <a:srgbClr val="434343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</a:p>
          <a:p>
            <a:pPr marL="742950" lvl="1" indent="-285750" rtl="0" fontAlgn="base">
              <a:spcBef>
                <a:spcPts val="1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Documentation détaillée permettant un déploiement complet</a:t>
            </a:r>
            <a:endParaRPr lang="fr-FR" sz="1400" b="0" i="0" u="none" strike="noStrike" dirty="0">
              <a:solidFill>
                <a:srgbClr val="434343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742950" lvl="1" indent="-285750" rtl="0" fontAlgn="base">
              <a:spcBef>
                <a:spcPts val="1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Flow pouvant être exporté et réutilisé plus tard dans un autre compte</a:t>
            </a:r>
          </a:p>
          <a:p>
            <a:pPr marL="742950" lvl="1" indent="-285750" rtl="0" fontAlgn="base">
              <a:spcBef>
                <a:spcPts val="1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Application conteneurisée </a:t>
            </a:r>
            <a:endParaRPr lang="fr-FR" sz="1400" b="0" i="0" u="none" strike="noStrike" dirty="0">
              <a:solidFill>
                <a:srgbClr val="434343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>
            <a:spLocks noGrp="1"/>
          </p:cNvSpPr>
          <p:nvPr>
            <p:ph type="ctrTitle"/>
          </p:nvPr>
        </p:nvSpPr>
        <p:spPr>
          <a:xfrm flipH="1">
            <a:off x="2253551" y="1575650"/>
            <a:ext cx="5696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Méthodes d’authentification</a:t>
            </a:r>
            <a:endParaRPr/>
          </a:p>
        </p:txBody>
      </p:sp>
      <p:sp>
        <p:nvSpPr>
          <p:cNvPr id="286" name="Google Shape;286;p8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87" name="Google Shape;287;p8"/>
          <p:cNvCxnSpPr/>
          <p:nvPr/>
        </p:nvCxnSpPr>
        <p:spPr>
          <a:xfrm>
            <a:off x="7626825" y="32019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89" name="Google Shape;289;p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 txBox="1">
            <a:spLocks noGrp="1"/>
          </p:cNvSpPr>
          <p:nvPr>
            <p:ph type="ctrTitle"/>
          </p:nvPr>
        </p:nvSpPr>
        <p:spPr>
          <a:xfrm>
            <a:off x="1717350" y="352850"/>
            <a:ext cx="5709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SMS (mot de passe) et Appel (question de sécurité)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01" name="Google Shape;301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2" name="Google Shape;30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6550" y="1179925"/>
            <a:ext cx="5930906" cy="38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ctrTitle"/>
          </p:nvPr>
        </p:nvSpPr>
        <p:spPr>
          <a:xfrm>
            <a:off x="3927763" y="352849"/>
            <a:ext cx="4752723" cy="92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SMS (mot de passe) et Appel (question de sécurité)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0" name="Google Shape;310;p21"/>
          <p:cNvSpPr txBox="1"/>
          <p:nvPr/>
        </p:nvSpPr>
        <p:spPr>
          <a:xfrm>
            <a:off x="3806874" y="1614055"/>
            <a:ext cx="4668775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sng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Inscription d’un client : 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Remplissage des informations personnelles 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Choix de la méthode d’authentification </a:t>
            </a:r>
            <a:r>
              <a:rPr lang="en"/>
              <a:t>avec la 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de sécurité 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Choix d’une réponse </a:t>
            </a:r>
            <a:endParaRPr/>
          </a:p>
        </p:txBody>
      </p:sp>
      <p:pic>
        <p:nvPicPr>
          <p:cNvPr id="2" name="question-signup">
            <a:hlinkClick r:id="" action="ppaction://media"/>
            <a:extLst>
              <a:ext uri="{FF2B5EF4-FFF2-40B4-BE49-F238E27FC236}">
                <a16:creationId xmlns:a16="http://schemas.microsoft.com/office/drawing/2014/main" id="{63BE0F54-7343-EDFC-2205-2B57B9321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394" t="6330" r="35151"/>
          <a:stretch/>
        </p:blipFill>
        <p:spPr>
          <a:xfrm>
            <a:off x="463514" y="289935"/>
            <a:ext cx="2784763" cy="4563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 txBox="1">
            <a:spLocks noGrp="1"/>
          </p:cNvSpPr>
          <p:nvPr>
            <p:ph type="ctrTitle"/>
          </p:nvPr>
        </p:nvSpPr>
        <p:spPr>
          <a:xfrm>
            <a:off x="1964851" y="103468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SMS (mot de passe) et Appel (question de sécurité)</a:t>
            </a:r>
            <a:br>
              <a:rPr lang="en"/>
            </a:br>
            <a:endParaRPr/>
          </a:p>
        </p:txBody>
      </p:sp>
      <p:sp>
        <p:nvSpPr>
          <p:cNvPr id="316" name="Google Shape;316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question-appel">
            <a:hlinkClick r:id="" action="ppaction://media"/>
            <a:extLst>
              <a:ext uri="{FF2B5EF4-FFF2-40B4-BE49-F238E27FC236}">
                <a16:creationId xmlns:a16="http://schemas.microsoft.com/office/drawing/2014/main" id="{67F21C1F-DB4D-9B7E-83B8-0593758097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884" y="1049668"/>
            <a:ext cx="6864232" cy="3861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SMS (mot de passe) et </a:t>
            </a:r>
            <a:r>
              <a:rPr lang="en"/>
              <a:t>Code (Time Based One Time Password) </a:t>
            </a:r>
            <a:endParaRPr/>
          </a:p>
        </p:txBody>
      </p:sp>
      <p:sp>
        <p:nvSpPr>
          <p:cNvPr id="325" name="Google Shape;32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26" name="Google Shape;32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700" y="1376375"/>
            <a:ext cx="5410607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SMS (mot de passe) et </a:t>
            </a:r>
            <a:r>
              <a:rPr lang="en"/>
              <a:t>Code (Time Based One Time Password) </a:t>
            </a:r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601" y="1299050"/>
            <a:ext cx="4194799" cy="374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>
            <a:spLocks noGrp="1"/>
          </p:cNvSpPr>
          <p:nvPr>
            <p:ph type="ctrTitle"/>
          </p:nvPr>
        </p:nvSpPr>
        <p:spPr>
          <a:xfrm>
            <a:off x="3927763" y="352849"/>
            <a:ext cx="4752723" cy="92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SMS (mot de passe) et </a:t>
            </a:r>
            <a:r>
              <a:rPr lang="en"/>
              <a:t>Code (Time Based One Time Password) </a:t>
            </a:r>
            <a:endParaRPr/>
          </a:p>
        </p:txBody>
      </p:sp>
      <p:sp>
        <p:nvSpPr>
          <p:cNvPr id="339" name="Google Shape;33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40" name="Google Shape;340;p22"/>
          <p:cNvSpPr txBox="1"/>
          <p:nvPr/>
        </p:nvSpPr>
        <p:spPr>
          <a:xfrm>
            <a:off x="3806874" y="1614055"/>
            <a:ext cx="4668775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sng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Inscription d’un client : 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Remplissage des informations personnelles 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Choix de la méthode TOTP : code à usage unique avec une composante temporelle</a:t>
            </a:r>
            <a:endParaRPr/>
          </a:p>
        </p:txBody>
      </p:sp>
      <p:pic>
        <p:nvPicPr>
          <p:cNvPr id="2" name="marc-signup">
            <a:hlinkClick r:id="" action="ppaction://media"/>
            <a:extLst>
              <a:ext uri="{FF2B5EF4-FFF2-40B4-BE49-F238E27FC236}">
                <a16:creationId xmlns:a16="http://schemas.microsoft.com/office/drawing/2014/main" id="{93F6CE3A-5A35-9FE5-938A-95D0F3E84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2803" t="3352" r="34090"/>
          <a:stretch/>
        </p:blipFill>
        <p:spPr>
          <a:xfrm>
            <a:off x="318655" y="339157"/>
            <a:ext cx="3027218" cy="4607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>
            <a:spLocks noGrp="1"/>
          </p:cNvSpPr>
          <p:nvPr>
            <p:ph type="ctrTitle"/>
          </p:nvPr>
        </p:nvSpPr>
        <p:spPr>
          <a:xfrm>
            <a:off x="1964851" y="200452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hlink"/>
                </a:solidFill>
              </a:rPr>
              <a:t>SMS (mot de passe) et </a:t>
            </a:r>
            <a:r>
              <a:rPr lang="en" dirty="0"/>
              <a:t>Code (Time Based One Time Password) </a:t>
            </a:r>
            <a:endParaRPr dirty="0"/>
          </a:p>
        </p:txBody>
      </p:sp>
      <p:sp>
        <p:nvSpPr>
          <p:cNvPr id="354" name="Google Shape;35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verify-TOTP">
            <a:hlinkClick r:id="" action="ppaction://media"/>
            <a:extLst>
              <a:ext uri="{FF2B5EF4-FFF2-40B4-BE49-F238E27FC236}">
                <a16:creationId xmlns:a16="http://schemas.microsoft.com/office/drawing/2014/main" id="{06623922-0C9F-69F1-B131-DDE652C31A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8809" y="1146652"/>
            <a:ext cx="6726381" cy="3506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7BED1-8D62-CD4D-7360-276342D0F864}"/>
              </a:ext>
            </a:extLst>
          </p:cNvPr>
          <p:cNvSpPr txBox="1"/>
          <p:nvPr/>
        </p:nvSpPr>
        <p:spPr>
          <a:xfrm>
            <a:off x="1357744" y="4749851"/>
            <a:ext cx="6192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Vérification du code à usage unique avec une composante temporelle (TOTP)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177" name="Google Shape;177;p2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8" name="Google Shape;178;p2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Changements apportés</a:t>
            </a:r>
            <a:endParaRPr/>
          </a:p>
        </p:txBody>
      </p:sp>
      <p:sp>
        <p:nvSpPr>
          <p:cNvPr id="179" name="Google Shape;179;p2"/>
          <p:cNvSpPr txBox="1">
            <a:spLocks noGrp="1"/>
          </p:cNvSpPr>
          <p:nvPr>
            <p:ph type="subTitle" idx="1"/>
          </p:nvPr>
        </p:nvSpPr>
        <p:spPr>
          <a:xfrm>
            <a:off x="690446" y="613462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Par rapport à la mi-session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Difficultés techniques</a:t>
            </a:r>
            <a:endParaRPr/>
          </a:p>
        </p:txBody>
      </p:sp>
      <p:sp>
        <p:nvSpPr>
          <p:cNvPr id="180" name="Google Shape;180;p2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" name="Google Shape;181;p2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" name="Google Shape;182;p2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3" name="Google Shape;183;p2">
            <a:hlinkClick r:id="rId7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4" name="Google Shape;184;p2"/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5" name="Google Shape;185;p2"/>
          <p:cNvSpPr txBox="1">
            <a:spLocks noGrp="1"/>
          </p:cNvSpPr>
          <p:nvPr>
            <p:ph type="ctrTitle" idx="9"/>
          </p:nvPr>
        </p:nvSpPr>
        <p:spPr>
          <a:xfrm>
            <a:off x="390296" y="120941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Architecture du système </a:t>
            </a:r>
            <a:endParaRPr/>
          </a:p>
        </p:txBody>
      </p:sp>
      <p:sp>
        <p:nvSpPr>
          <p:cNvPr id="186" name="Google Shape;186;p2"/>
          <p:cNvSpPr txBox="1">
            <a:spLocks noGrp="1"/>
          </p:cNvSpPr>
          <p:nvPr>
            <p:ph type="subTitle" idx="13"/>
          </p:nvPr>
        </p:nvSpPr>
        <p:spPr>
          <a:xfrm>
            <a:off x="690446" y="162122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Architecture finale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Outils, librairies</a:t>
            </a:r>
            <a:endParaRPr/>
          </a:p>
        </p:txBody>
      </p:sp>
      <p:sp>
        <p:nvSpPr>
          <p:cNvPr id="187" name="Google Shape;187;p2"/>
          <p:cNvSpPr txBox="1">
            <a:spLocks noGrp="1"/>
          </p:cNvSpPr>
          <p:nvPr>
            <p:ph type="ctrTitle" idx="14"/>
          </p:nvPr>
        </p:nvSpPr>
        <p:spPr>
          <a:xfrm>
            <a:off x="390296" y="221060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Méthodes d'authentification</a:t>
            </a:r>
            <a:endParaRPr/>
          </a:p>
        </p:txBody>
      </p:sp>
      <p:sp>
        <p:nvSpPr>
          <p:cNvPr id="188" name="Google Shape;188;p2"/>
          <p:cNvSpPr txBox="1">
            <a:spLocks noGrp="1"/>
          </p:cNvSpPr>
          <p:nvPr>
            <p:ph type="subTitle" idx="15"/>
          </p:nvPr>
        </p:nvSpPr>
        <p:spPr>
          <a:xfrm>
            <a:off x="690446" y="262933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Diagrammes / Interfaces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Démonstration</a:t>
            </a:r>
            <a:endParaRPr/>
          </a:p>
        </p:txBody>
      </p:sp>
      <p:sp>
        <p:nvSpPr>
          <p:cNvPr id="189" name="Google Shape;189;p2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Assurance qualité </a:t>
            </a:r>
            <a:endParaRPr/>
          </a:p>
        </p:txBody>
      </p:sp>
      <p:sp>
        <p:nvSpPr>
          <p:cNvPr id="190" name="Google Shape;190;p2"/>
          <p:cNvSpPr txBox="1">
            <a:spLocks noGrp="1"/>
          </p:cNvSpPr>
          <p:nvPr>
            <p:ph type="subTitle" idx="17"/>
          </p:nvPr>
        </p:nvSpPr>
        <p:spPr>
          <a:xfrm>
            <a:off x="6811558" y="218698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Méthodes de tests</a:t>
            </a:r>
            <a:endParaRPr/>
          </a:p>
        </p:txBody>
      </p:sp>
      <p:sp>
        <p:nvSpPr>
          <p:cNvPr id="191" name="Google Shape;191;p2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 du projet</a:t>
            </a:r>
            <a:endParaRPr/>
          </a:p>
        </p:txBody>
      </p:sp>
      <p:sp>
        <p:nvSpPr>
          <p:cNvPr id="192" name="Google Shape;192;p2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Répartition et responsabilités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Difficultés rencontrées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93" name="Google Shape;193;p2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4" name="Google Shape;194;p2"/>
          <p:cNvSpPr txBox="1">
            <a:spLocks noGrp="1"/>
          </p:cNvSpPr>
          <p:nvPr>
            <p:ph type="subTitle" idx="21"/>
          </p:nvPr>
        </p:nvSpPr>
        <p:spPr>
          <a:xfrm>
            <a:off x="6811558" y="422315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Travail complété / non-réalisé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Succès et difficultés rencontrées</a:t>
            </a:r>
            <a:endParaRPr/>
          </a:p>
        </p:txBody>
      </p:sp>
      <p:cxnSp>
        <p:nvCxnSpPr>
          <p:cNvPr id="195" name="Google Shape;195;p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c34f87db1_0_244"/>
          <p:cNvSpPr txBox="1">
            <a:spLocks noGrp="1"/>
          </p:cNvSpPr>
          <p:nvPr>
            <p:ph type="ctrTitle"/>
          </p:nvPr>
        </p:nvSpPr>
        <p:spPr>
          <a:xfrm>
            <a:off x="1964850" y="103471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hlink"/>
                </a:solidFill>
              </a:rPr>
              <a:t>SMS (mot de passe) et </a:t>
            </a:r>
            <a:r>
              <a:rPr lang="en" dirty="0"/>
              <a:t>Code (Time Based One Time Password) </a:t>
            </a:r>
            <a:endParaRPr dirty="0"/>
          </a:p>
        </p:txBody>
      </p:sp>
      <p:sp>
        <p:nvSpPr>
          <p:cNvPr id="347" name="Google Shape;347;g19c34f87db1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validate-totp">
            <a:hlinkClick r:id="" action="ppaction://media"/>
            <a:extLst>
              <a:ext uri="{FF2B5EF4-FFF2-40B4-BE49-F238E27FC236}">
                <a16:creationId xmlns:a16="http://schemas.microsoft.com/office/drawing/2014/main" id="{EFA59F00-08F8-9EEB-BC6D-F39CB97556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054" y="1011316"/>
            <a:ext cx="7635457" cy="3829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2CB421-DA45-A33A-3E66-435425C990CD}"/>
              </a:ext>
            </a:extLst>
          </p:cNvPr>
          <p:cNvSpPr txBox="1"/>
          <p:nvPr/>
        </p:nvSpPr>
        <p:spPr>
          <a:xfrm>
            <a:off x="1336962" y="4875610"/>
            <a:ext cx="6192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Validation du code à usage unique avec une composante temporelle (TOTP)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"/>
          <p:cNvSpPr txBox="1">
            <a:spLocks noGrp="1"/>
          </p:cNvSpPr>
          <p:nvPr>
            <p:ph type="ctrTitle"/>
          </p:nvPr>
        </p:nvSpPr>
        <p:spPr>
          <a:xfrm>
            <a:off x="1840750" y="352850"/>
            <a:ext cx="54625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SMS (mot de passe) et </a:t>
            </a:r>
            <a:r>
              <a:rPr lang="en"/>
              <a:t>Code à usage unique (One Time Password)</a:t>
            </a:r>
            <a:endParaRPr/>
          </a:p>
        </p:txBody>
      </p:sp>
      <p:sp>
        <p:nvSpPr>
          <p:cNvPr id="361" name="Google Shape;36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62" name="Google Shape;36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275" y="1438950"/>
            <a:ext cx="6025450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ctrTitle"/>
          </p:nvPr>
        </p:nvSpPr>
        <p:spPr>
          <a:xfrm>
            <a:off x="1840750" y="103469"/>
            <a:ext cx="54625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hlink"/>
                </a:solidFill>
              </a:rPr>
              <a:t>SMS (mot de passe) et </a:t>
            </a:r>
            <a:r>
              <a:rPr lang="en" dirty="0"/>
              <a:t>Code à usage unique (One Time Password)</a:t>
            </a:r>
            <a:endParaRPr dirty="0"/>
          </a:p>
        </p:txBody>
      </p:sp>
      <p:sp>
        <p:nvSpPr>
          <p:cNvPr id="368" name="Google Shape;368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69" name="Google Shape;36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5125" y="1077379"/>
            <a:ext cx="5353741" cy="369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9267F-E905-1412-EF7C-56DC27976B0F}"/>
              </a:ext>
            </a:extLst>
          </p:cNvPr>
          <p:cNvSpPr txBox="1"/>
          <p:nvPr/>
        </p:nvSpPr>
        <p:spPr>
          <a:xfrm>
            <a:off x="1357744" y="4749851"/>
            <a:ext cx="6192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Flux de la méthode d’authentification code à usage unique (OTP)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>
            <a:spLocks noGrp="1"/>
          </p:cNvSpPr>
          <p:nvPr>
            <p:ph type="ctrTitle"/>
          </p:nvPr>
        </p:nvSpPr>
        <p:spPr>
          <a:xfrm>
            <a:off x="1840750" y="269726"/>
            <a:ext cx="54625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hlink"/>
                </a:solidFill>
              </a:rPr>
              <a:t>SMS (mot de passe) et </a:t>
            </a:r>
            <a:r>
              <a:rPr lang="en" dirty="0"/>
              <a:t>Code à usage unique (One Time Password)</a:t>
            </a: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otp-signup">
            <a:hlinkClick r:id="" action="ppaction://media"/>
            <a:extLst>
              <a:ext uri="{FF2B5EF4-FFF2-40B4-BE49-F238E27FC236}">
                <a16:creationId xmlns:a16="http://schemas.microsoft.com/office/drawing/2014/main" id="{ED3F7765-CAC0-B80A-4C9A-3742AC71F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2901" y="1250965"/>
            <a:ext cx="7060415" cy="3695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CE9E47-A512-0C5D-8E84-0DDA75E776ED}"/>
              </a:ext>
            </a:extLst>
          </p:cNvPr>
          <p:cNvSpPr txBox="1"/>
          <p:nvPr/>
        </p:nvSpPr>
        <p:spPr>
          <a:xfrm>
            <a:off x="145473" y="2494911"/>
            <a:ext cx="1191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Inscription d’un nouveau client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>
            <a:spLocks noGrp="1"/>
          </p:cNvSpPr>
          <p:nvPr>
            <p:ph type="ctrTitle"/>
          </p:nvPr>
        </p:nvSpPr>
        <p:spPr>
          <a:xfrm>
            <a:off x="1840750" y="269726"/>
            <a:ext cx="54625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hlink"/>
                </a:solidFill>
              </a:rPr>
              <a:t>SMS (mot de passe) et </a:t>
            </a:r>
            <a:r>
              <a:rPr lang="en" dirty="0"/>
              <a:t>Code à usage unique (One Time Password)</a:t>
            </a: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otp-ok">
            <a:hlinkClick r:id="" action="ppaction://media"/>
            <a:extLst>
              <a:ext uri="{FF2B5EF4-FFF2-40B4-BE49-F238E27FC236}">
                <a16:creationId xmlns:a16="http://schemas.microsoft.com/office/drawing/2014/main" id="{CD8E392A-9915-19B7-2464-C6E9B0BD0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3218" y="1204625"/>
            <a:ext cx="7148945" cy="374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C27CE-B2D9-82E5-F4E6-C8C5CF3BD064}"/>
              </a:ext>
            </a:extLst>
          </p:cNvPr>
          <p:cNvSpPr txBox="1"/>
          <p:nvPr/>
        </p:nvSpPr>
        <p:spPr>
          <a:xfrm>
            <a:off x="145473" y="2494911"/>
            <a:ext cx="1191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 d’utilisation avec un code correct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>
            <a:spLocks noGrp="1"/>
          </p:cNvSpPr>
          <p:nvPr>
            <p:ph type="ctrTitle"/>
          </p:nvPr>
        </p:nvSpPr>
        <p:spPr>
          <a:xfrm>
            <a:off x="1840750" y="269726"/>
            <a:ext cx="54625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hlink"/>
                </a:solidFill>
              </a:rPr>
              <a:t>SMS (mot de passe) et </a:t>
            </a:r>
            <a:r>
              <a:rPr lang="en" dirty="0"/>
              <a:t>Code à usage unique (One Time Password)</a:t>
            </a: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otp-notok">
            <a:hlinkClick r:id="" action="ppaction://media"/>
            <a:extLst>
              <a:ext uri="{FF2B5EF4-FFF2-40B4-BE49-F238E27FC236}">
                <a16:creationId xmlns:a16="http://schemas.microsoft.com/office/drawing/2014/main" id="{9C05BBEF-D342-B8BC-853B-3820200C71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5563" y="1215926"/>
            <a:ext cx="7121236" cy="3727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79E141-4A53-1B34-E3DE-50CFF58B6509}"/>
              </a:ext>
            </a:extLst>
          </p:cNvPr>
          <p:cNvSpPr txBox="1"/>
          <p:nvPr/>
        </p:nvSpPr>
        <p:spPr>
          <a:xfrm>
            <a:off x="166255" y="2494911"/>
            <a:ext cx="1191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 d’utilisation avec un code incorrect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>
            <a:spLocks noGrp="1"/>
          </p:cNvSpPr>
          <p:nvPr>
            <p:ph type="ctrTitle"/>
          </p:nvPr>
        </p:nvSpPr>
        <p:spPr>
          <a:xfrm>
            <a:off x="1840750" y="269726"/>
            <a:ext cx="54625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hlink"/>
                </a:solidFill>
              </a:rPr>
              <a:t>SMS (mot de passe) et </a:t>
            </a:r>
            <a:r>
              <a:rPr lang="en" dirty="0"/>
              <a:t>Code à usage unique (One Time Password)</a:t>
            </a: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9E141-4A53-1B34-E3DE-50CFF58B6509}"/>
              </a:ext>
            </a:extLst>
          </p:cNvPr>
          <p:cNvSpPr txBox="1"/>
          <p:nvPr/>
        </p:nvSpPr>
        <p:spPr>
          <a:xfrm>
            <a:off x="62343" y="2494911"/>
            <a:ext cx="1551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Renouvellement de la liste de codes à usage unique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2" name="generate-otp">
            <a:hlinkClick r:id="" action="ppaction://media"/>
            <a:extLst>
              <a:ext uri="{FF2B5EF4-FFF2-40B4-BE49-F238E27FC236}">
                <a16:creationId xmlns:a16="http://schemas.microsoft.com/office/drawing/2014/main" id="{426C5DD5-20D1-16DD-5CB7-DACF839039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4929" y="1276787"/>
            <a:ext cx="6871855" cy="35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ctrTitle"/>
          </p:nvPr>
        </p:nvSpPr>
        <p:spPr>
          <a:xfrm>
            <a:off x="1840750" y="352850"/>
            <a:ext cx="54625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SMS (mot de passe) et validation en magasin </a:t>
            </a:r>
            <a:endParaRPr/>
          </a:p>
        </p:txBody>
      </p:sp>
      <p:sp>
        <p:nvSpPr>
          <p:cNvPr id="381" name="Google Shape;381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82" name="Google Shape;382;p55"/>
          <p:cNvPicPr preferRelativeResize="0"/>
          <p:nvPr/>
        </p:nvPicPr>
        <p:blipFill rotWithShape="1">
          <a:blip r:embed="rId3">
            <a:alphaModFix/>
          </a:blip>
          <a:srcRect b="43438"/>
          <a:stretch/>
        </p:blipFill>
        <p:spPr>
          <a:xfrm>
            <a:off x="1694950" y="1644925"/>
            <a:ext cx="5754101" cy="27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19602-8137-8189-C901-F562FA2B3C56}"/>
              </a:ext>
            </a:extLst>
          </p:cNvPr>
          <p:cNvSpPr txBox="1"/>
          <p:nvPr/>
        </p:nvSpPr>
        <p:spPr>
          <a:xfrm>
            <a:off x="1357744" y="4749851"/>
            <a:ext cx="6192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Diagramme de séquence pour la validation en magasin (côté client)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9c34f87db1_0_255"/>
          <p:cNvSpPr txBox="1">
            <a:spLocks noGrp="1"/>
          </p:cNvSpPr>
          <p:nvPr>
            <p:ph type="ctrTitle"/>
          </p:nvPr>
        </p:nvSpPr>
        <p:spPr>
          <a:xfrm>
            <a:off x="1840750" y="352850"/>
            <a:ext cx="546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hlink"/>
                </a:solidFill>
              </a:rPr>
              <a:t>SMS (mot de passe) et validation en magasin </a:t>
            </a:r>
            <a:endParaRPr/>
          </a:p>
        </p:txBody>
      </p:sp>
      <p:sp>
        <p:nvSpPr>
          <p:cNvPr id="388" name="Google Shape;388;g19c34f87db1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89" name="Google Shape;389;g19c34f87db1_0_255"/>
          <p:cNvPicPr preferRelativeResize="0"/>
          <p:nvPr/>
        </p:nvPicPr>
        <p:blipFill rotWithShape="1">
          <a:blip r:embed="rId3">
            <a:alphaModFix/>
          </a:blip>
          <a:srcRect t="56286"/>
          <a:stretch/>
        </p:blipFill>
        <p:spPr>
          <a:xfrm>
            <a:off x="1694900" y="2255325"/>
            <a:ext cx="5754101" cy="21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9c34f87db1_0_255"/>
          <p:cNvPicPr preferRelativeResize="0"/>
          <p:nvPr/>
        </p:nvPicPr>
        <p:blipFill rotWithShape="1">
          <a:blip r:embed="rId3">
            <a:alphaModFix/>
          </a:blip>
          <a:srcRect b="84401"/>
          <a:stretch/>
        </p:blipFill>
        <p:spPr>
          <a:xfrm>
            <a:off x="1753075" y="1397925"/>
            <a:ext cx="5754101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D38F-D554-2071-6C26-849237B26AD0}"/>
              </a:ext>
            </a:extLst>
          </p:cNvPr>
          <p:cNvSpPr txBox="1"/>
          <p:nvPr/>
        </p:nvSpPr>
        <p:spPr>
          <a:xfrm>
            <a:off x="1357744" y="4749851"/>
            <a:ext cx="6192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Diagramme de séquence pour la validation en magasin (côté fournisseur)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>
            <a:spLocks noGrp="1"/>
          </p:cNvSpPr>
          <p:nvPr>
            <p:ph type="ctrTitle"/>
          </p:nvPr>
        </p:nvSpPr>
        <p:spPr>
          <a:xfrm>
            <a:off x="3927763" y="352849"/>
            <a:ext cx="4752723" cy="92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SMS (mot de passe) et validation en magasin </a:t>
            </a:r>
            <a:endParaRPr/>
          </a:p>
        </p:txBody>
      </p:sp>
      <p:sp>
        <p:nvSpPr>
          <p:cNvPr id="396" name="Google Shape;396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97" name="Google Shape;397;p58"/>
          <p:cNvSpPr txBox="1"/>
          <p:nvPr/>
        </p:nvSpPr>
        <p:spPr>
          <a:xfrm>
            <a:off x="3806874" y="1614055"/>
            <a:ext cx="46689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sng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Inscription d’un client : 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Remplissage des informations personnelles </a:t>
            </a:r>
            <a:endParaRPr/>
          </a:p>
          <a:p>
            <a:pPr marL="457200" marR="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 Light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Choix de la deuxième méthode d’authentification : Vérification d’une pièce d’identité chez un fournisseur</a:t>
            </a:r>
            <a:endParaRPr/>
          </a:p>
        </p:txBody>
      </p:sp>
      <p:pic>
        <p:nvPicPr>
          <p:cNvPr id="2" name="magasin-signup">
            <a:hlinkClick r:id="" action="ppaction://media"/>
            <a:extLst>
              <a:ext uri="{FF2B5EF4-FFF2-40B4-BE49-F238E27FC236}">
                <a16:creationId xmlns:a16="http://schemas.microsoft.com/office/drawing/2014/main" id="{6978A79C-CB11-42B9-C488-01D810AD5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166" t="6615" r="34697"/>
          <a:stretch/>
        </p:blipFill>
        <p:spPr>
          <a:xfrm>
            <a:off x="588818" y="296862"/>
            <a:ext cx="2847109" cy="454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"/>
          <p:cNvSpPr txBox="1">
            <a:spLocks noGrp="1"/>
          </p:cNvSpPr>
          <p:nvPr>
            <p:ph type="ctrTitle"/>
          </p:nvPr>
        </p:nvSpPr>
        <p:spPr>
          <a:xfrm flipH="1">
            <a:off x="538175" y="3085150"/>
            <a:ext cx="57177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Changements apportés</a:t>
            </a:r>
            <a:endParaRPr/>
          </a:p>
        </p:txBody>
      </p:sp>
      <p:sp>
        <p:nvSpPr>
          <p:cNvPr id="204" name="Google Shape;204;p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5" name="Google Shape;205;p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6" name="Google Shape;206;p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07" name="Google Shape;207;p3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a1f235a9e2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05" name="Google Shape;405;g1a1f235a9e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2" y="1742209"/>
            <a:ext cx="7842069" cy="306291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a1f235a9e2_0_7"/>
          <p:cNvSpPr txBox="1"/>
          <p:nvPr/>
        </p:nvSpPr>
        <p:spPr>
          <a:xfrm>
            <a:off x="4508727" y="176096"/>
            <a:ext cx="4453628" cy="156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dk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"/>
                <a:sym typeface="Roboto Condensed"/>
              </a:rPr>
              <a:t>Validation du fournisseur</a:t>
            </a:r>
            <a:endParaRPr dirty="0">
              <a:solidFill>
                <a:schemeClr val="dk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 dirty="0">
                <a:solidFill>
                  <a:schemeClr val="dk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Options de rejeter/accepter la transaction</a:t>
            </a:r>
            <a:endParaRPr dirty="0">
              <a:solidFill>
                <a:schemeClr val="dk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 dirty="0">
                <a:solidFill>
                  <a:schemeClr val="dk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Recherche selon le nom du client et la date de création</a:t>
            </a:r>
            <a:endParaRPr b="1" u="sng" dirty="0">
              <a:solidFill>
                <a:schemeClr val="dk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"/>
              <a:sym typeface="Roboto Condensed"/>
            </a:endParaRPr>
          </a:p>
        </p:txBody>
      </p:sp>
      <p:sp>
        <p:nvSpPr>
          <p:cNvPr id="4" name="Google Shape;404;g1a1f235a9e2_0_7">
            <a:extLst>
              <a:ext uri="{FF2B5EF4-FFF2-40B4-BE49-F238E27FC236}">
                <a16:creationId xmlns:a16="http://schemas.microsoft.com/office/drawing/2014/main" id="{64A1F064-B7AB-2DD9-6786-96BC3E9FE6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7491" y="338375"/>
            <a:ext cx="4065018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hlink"/>
                </a:solidFill>
              </a:rPr>
              <a:t>SMS (mot de passe) et validation en magasin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2113E-3B35-F22C-755F-2B088843C80F}"/>
              </a:ext>
            </a:extLst>
          </p:cNvPr>
          <p:cNvSpPr txBox="1"/>
          <p:nvPr/>
        </p:nvSpPr>
        <p:spPr>
          <a:xfrm>
            <a:off x="1101435" y="4835723"/>
            <a:ext cx="6192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Tableau récapitulatif des transactions en attente côté fournisseur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>
            <a:spLocks noGrp="1"/>
          </p:cNvSpPr>
          <p:nvPr>
            <p:ph type="ctrTitle"/>
          </p:nvPr>
        </p:nvSpPr>
        <p:spPr>
          <a:xfrm>
            <a:off x="1840749" y="172741"/>
            <a:ext cx="54625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hlink"/>
                </a:solidFill>
              </a:rPr>
              <a:t>SMS (mot de passe) et validation en magasin </a:t>
            </a:r>
            <a:endParaRPr dirty="0"/>
          </a:p>
        </p:txBody>
      </p:sp>
      <p:sp>
        <p:nvSpPr>
          <p:cNvPr id="412" name="Google Shape;412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magasin-verif">
            <a:hlinkClick r:id="" action="ppaction://media"/>
            <a:extLst>
              <a:ext uri="{FF2B5EF4-FFF2-40B4-BE49-F238E27FC236}">
                <a16:creationId xmlns:a16="http://schemas.microsoft.com/office/drawing/2014/main" id="{CEDE17CF-8DA8-FF18-15CB-5CE107A58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848" y="1118941"/>
            <a:ext cx="7080301" cy="3772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281A74-F483-EA31-B498-C60E594595EC}"/>
              </a:ext>
            </a:extLst>
          </p:cNvPr>
          <p:cNvSpPr txBox="1"/>
          <p:nvPr/>
        </p:nvSpPr>
        <p:spPr>
          <a:xfrm>
            <a:off x="1413162" y="4891414"/>
            <a:ext cx="6192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Démonstration avec validation en magasin 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Assurance qualité </a:t>
            </a:r>
            <a:endParaRPr/>
          </a:p>
        </p:txBody>
      </p:sp>
      <p:sp>
        <p:nvSpPr>
          <p:cNvPr id="420" name="Google Shape;420;p1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21" name="Google Shape;421;p1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2" name="Google Shape;422;p1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23" name="Google Shape;423;p13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C’est quoi qu’on teste 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34" name="Google Shape;43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35" name="Google Shape;435;p14"/>
          <p:cNvSpPr txBox="1">
            <a:spLocks noGrp="1"/>
          </p:cNvSpPr>
          <p:nvPr>
            <p:ph type="body" idx="1"/>
          </p:nvPr>
        </p:nvSpPr>
        <p:spPr>
          <a:xfrm>
            <a:off x="655458" y="1144200"/>
            <a:ext cx="783308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4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Progression des tests:</a:t>
            </a:r>
            <a:endParaRPr sz="14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sz="1400" dirty="0"/>
              <a:t>Les tests unitaires et d'intégration du serveur d’authentification ont été implémentés en majorit</a:t>
            </a:r>
            <a:r>
              <a:rPr lang="fr-CA" sz="1400" dirty="0"/>
              <a:t>é</a:t>
            </a: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915E3F6-15A6-48BE-876D-334EC1A4B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04"/>
          <a:stretch/>
        </p:blipFill>
        <p:spPr>
          <a:xfrm>
            <a:off x="1150925" y="2090400"/>
            <a:ext cx="6638925" cy="29512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a041118ec1_1_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C’est quoi qu’on teste 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42" name="Google Shape;442;g1a041118ec1_1_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43" name="Google Shape;443;g1a041118ec1_1_1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Adaptation au changement:</a:t>
            </a:r>
            <a:endParaRPr sz="1400" b="1" u="sng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Roboto Condensed Light"/>
              <a:buChar char="●"/>
            </a:pPr>
            <a:r>
              <a:rPr lang="en" sz="1400" dirty="0">
                <a:solidFill>
                  <a:schemeClr val="dk1"/>
                </a:solidFill>
              </a:rPr>
              <a:t>Grâce au Twilio Flow, le fonctionnement des méthodes d'authentification ont été testées manuellement : </a:t>
            </a:r>
            <a:endParaRPr sz="1400"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dk1"/>
                </a:solidFill>
              </a:rPr>
              <a:t>Cas d’utilisation manuel pour chaque méthode d’authentification utilisant le Flow</a:t>
            </a:r>
            <a:endParaRPr sz="1400"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dk1"/>
                </a:solidFill>
              </a:rPr>
              <a:t>Flow pour l’authentification par message fonctionnel </a:t>
            </a:r>
            <a:endParaRPr sz="1400"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dk1"/>
                </a:solidFill>
              </a:rPr>
              <a:t>Flow pour l’échange de points fonctionnel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Fonctions écrites dans Twilio non testées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Limites:</a:t>
            </a:r>
            <a:endParaRPr sz="1400" b="1" u="sng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Impossible d'implémenter une suite de tests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Twilio Flow très intuitif mais moins de contrôle avec les fonctions </a:t>
            </a:r>
            <a:r>
              <a:rPr lang="en" sz="1400" i="1" dirty="0">
                <a:solidFill>
                  <a:schemeClr val="dk1"/>
                </a:solidFill>
              </a:rPr>
              <a:t>serverless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Intégration Continue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49" name="Google Shape;44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50" name="Google Shape;450;p15"/>
          <p:cNvSpPr txBox="1">
            <a:spLocks noGrp="1"/>
          </p:cNvSpPr>
          <p:nvPr>
            <p:ph type="body" idx="1"/>
          </p:nvPr>
        </p:nvSpPr>
        <p:spPr>
          <a:xfrm>
            <a:off x="369050" y="2075700"/>
            <a:ext cx="1960500" cy="14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4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Github Actions: </a:t>
            </a:r>
            <a:endParaRPr sz="14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Tests automatisés 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Evolutivité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Revue de code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6487B-7C45-9A6D-0B08-81346870CF3E}"/>
              </a:ext>
            </a:extLst>
          </p:cNvPr>
          <p:cNvSpPr txBox="1"/>
          <p:nvPr/>
        </p:nvSpPr>
        <p:spPr>
          <a:xfrm>
            <a:off x="2822919" y="4713844"/>
            <a:ext cx="6192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Résultat du CI dans GitHub Actions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BE9733-E72A-4B55-8472-990D5A1BC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576" y="1299050"/>
            <a:ext cx="6670434" cy="337162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a041118ec1_1_15"/>
          <p:cNvSpPr txBox="1">
            <a:spLocks noGrp="1"/>
          </p:cNvSpPr>
          <p:nvPr>
            <p:ph type="ctrTitle"/>
          </p:nvPr>
        </p:nvSpPr>
        <p:spPr>
          <a:xfrm>
            <a:off x="1964850" y="8279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Intégration Continue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457" name="Google Shape;457;g1a041118ec1_1_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459" name="Google Shape;459;g1a041118ec1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979" y="666731"/>
            <a:ext cx="5852042" cy="39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17982-618D-412A-C1C5-FE57FE03CE31}"/>
              </a:ext>
            </a:extLst>
          </p:cNvPr>
          <p:cNvSpPr txBox="1"/>
          <p:nvPr/>
        </p:nvSpPr>
        <p:spPr>
          <a:xfrm>
            <a:off x="1371598" y="4658837"/>
            <a:ext cx="6192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Tests automatisés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466" name="Google Shape;466;p1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67" name="Google Shape;467;p1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8" name="Google Shape;468;p1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69" name="Google Shape;469;p1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Répartition des tâches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80" name="Google Shape;48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81" name="Google Shape;481;p17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3035055" cy="142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4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Outils de travail: Confluence</a:t>
            </a:r>
            <a:endParaRPr sz="14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État final du projet suivi	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Estimations des tâches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Mise à jour de la feuille de route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</a:pPr>
            <a:endParaRPr sz="14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</a:pPr>
            <a:endParaRPr sz="14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82" name="Google Shape;4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000" y="1071150"/>
            <a:ext cx="5041000" cy="170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3" name="Google Shape;4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75" y="2670400"/>
            <a:ext cx="5041006" cy="2205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7929C8-FFA5-57E3-5C72-0497CDFBFBCB}"/>
              </a:ext>
            </a:extLst>
          </p:cNvPr>
          <p:cNvSpPr txBox="1"/>
          <p:nvPr/>
        </p:nvSpPr>
        <p:spPr>
          <a:xfrm>
            <a:off x="5503303" y="2857936"/>
            <a:ext cx="360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Exemple d’estimation d’une tâche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B46A2-167B-A7A1-DCC1-ABFAC713714F}"/>
              </a:ext>
            </a:extLst>
          </p:cNvPr>
          <p:cNvSpPr txBox="1"/>
          <p:nvPr/>
        </p:nvSpPr>
        <p:spPr>
          <a:xfrm>
            <a:off x="5126581" y="4442074"/>
            <a:ext cx="271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Feuille de route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Répartition des tâches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90" name="Google Shape;490;p18"/>
          <p:cNvSpPr txBox="1">
            <a:spLocks noGrp="1"/>
          </p:cNvSpPr>
          <p:nvPr>
            <p:ph type="body" idx="1"/>
          </p:nvPr>
        </p:nvSpPr>
        <p:spPr>
          <a:xfrm>
            <a:off x="603408" y="2069073"/>
            <a:ext cx="2073900" cy="163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4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Outils de travail: Jira</a:t>
            </a:r>
            <a:endParaRPr sz="14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Répartition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Echéances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Finalisation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</a:pPr>
            <a:endParaRPr sz="14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</a:pPr>
            <a:endParaRPr sz="14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91" name="Google Shape;4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96" y="1003318"/>
            <a:ext cx="5502495" cy="365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9BABA9-748F-B1F1-BD03-CE0B2175FA05}"/>
              </a:ext>
            </a:extLst>
          </p:cNvPr>
          <p:cNvSpPr txBox="1"/>
          <p:nvPr/>
        </p:nvSpPr>
        <p:spPr>
          <a:xfrm>
            <a:off x="3921235" y="4749851"/>
            <a:ext cx="271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Tâches complétées sur Jira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>
            <a:spLocks noGrp="1"/>
          </p:cNvSpPr>
          <p:nvPr>
            <p:ph type="ctrTitle" idx="4294967295"/>
          </p:nvPr>
        </p:nvSpPr>
        <p:spPr>
          <a:xfrm>
            <a:off x="2462175" y="376499"/>
            <a:ext cx="421965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</a:pPr>
            <a:r>
              <a:rPr lang="en"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Changements apportés</a:t>
            </a:r>
            <a:endParaRPr sz="2800" b="1" i="0" u="none" strike="noStrike" cap="none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18" name="Google Shape;218;p4"/>
          <p:cNvCxnSpPr/>
          <p:nvPr/>
        </p:nvCxnSpPr>
        <p:spPr>
          <a:xfrm>
            <a:off x="4569600" y="14183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4"/>
          <p:cNvCxnSpPr/>
          <p:nvPr/>
        </p:nvCxnSpPr>
        <p:spPr>
          <a:xfrm>
            <a:off x="0" y="41015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" name="Google Shape;22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body" idx="1"/>
          </p:nvPr>
        </p:nvSpPr>
        <p:spPr>
          <a:xfrm>
            <a:off x="912213" y="1632851"/>
            <a:ext cx="6919200" cy="35106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1600"/>
              <a:t>Implémentation des méthodes d’authentification restantes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1600"/>
              <a:t>Changement de l’architecture du système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1600"/>
              <a:t>Découverte de la fonctionnalité </a:t>
            </a:r>
            <a:r>
              <a:rPr lang="en" sz="1600" i="1"/>
              <a:t>Flows</a:t>
            </a:r>
            <a:r>
              <a:rPr lang="en" sz="1600"/>
              <a:t> de Twilio</a:t>
            </a:r>
            <a:endParaRPr sz="16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1600"/>
              <a:t>Intégration de fonctionnalité lenni via SMS</a:t>
            </a:r>
            <a:endParaRPr sz="16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1600"/>
              <a:t>Implémentation d’un CI 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28575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</a:pPr>
            <a:endParaRPr sz="14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1400"/>
          </a:p>
          <a:p>
            <a:pPr marL="742950" lvl="1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</a:pP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Progression du projet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97" name="Google Shape;4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98" name="Google Shape;498;p19"/>
          <p:cNvSpPr txBox="1">
            <a:spLocks noGrp="1"/>
          </p:cNvSpPr>
          <p:nvPr>
            <p:ph type="body" idx="1"/>
          </p:nvPr>
        </p:nvSpPr>
        <p:spPr>
          <a:xfrm>
            <a:off x="1112400" y="1137273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4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Tâches complétées:</a:t>
            </a:r>
            <a:endParaRPr sz="14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sz="1400" dirty="0"/>
              <a:t>Déploiement du projet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Mise en place d’un nouveau serveur pour l’authentification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Méthodes d’authentifications complétées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Méthode question de sécurité + appel réusiné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</a:pPr>
            <a:r>
              <a:rPr lang="en" sz="1400" b="1" u="sng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Abandonnées:</a:t>
            </a:r>
            <a:endParaRPr sz="1400" b="1" u="sng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Mise à jour de lenni</a:t>
            </a: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en"/>
            </a:br>
            <a:r>
              <a:rPr lang="en"/>
              <a:t>Conclusion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504" name="Google Shape;504;p20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05" name="Google Shape;505;p20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6" name="Google Shape;506;p20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507" name="Google Shape;507;p20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20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19" name="Google Shape;519;p57"/>
          <p:cNvSpPr txBox="1">
            <a:spLocks noGrp="1"/>
          </p:cNvSpPr>
          <p:nvPr>
            <p:ph type="title" idx="4294967295"/>
          </p:nvPr>
        </p:nvSpPr>
        <p:spPr>
          <a:xfrm flipH="1">
            <a:off x="2490450" y="679303"/>
            <a:ext cx="41631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2400" dirty="0"/>
              <a:t>Améliorations à considérer</a:t>
            </a:r>
            <a:endParaRPr sz="2400" dirty="0"/>
          </a:p>
        </p:txBody>
      </p:sp>
      <p:sp>
        <p:nvSpPr>
          <p:cNvPr id="520" name="Google Shape;520;p57"/>
          <p:cNvSpPr txBox="1"/>
          <p:nvPr/>
        </p:nvSpPr>
        <p:spPr>
          <a:xfrm>
            <a:off x="1518900" y="1720300"/>
            <a:ext cx="6346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Roboto Condensed Light"/>
              <a:buChar char="●"/>
            </a:pPr>
            <a:r>
              <a:rPr lang="en" sz="18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Migration de l’application sur AWS/Azure</a:t>
            </a:r>
            <a:endParaRPr sz="18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unito Light"/>
              <a:buChar char="●"/>
            </a:pPr>
            <a:r>
              <a:rPr lang="en" sz="18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Méthodes de détection de fraude et d’usurpation d’identité</a:t>
            </a:r>
            <a:endParaRPr sz="18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unito Light"/>
              <a:buChar char="●"/>
            </a:pPr>
            <a:r>
              <a:rPr lang="en" sz="18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Modification de l’expérience utilisateur </a:t>
            </a:r>
            <a:endParaRPr sz="18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unito Light"/>
              <a:buChar char="●"/>
            </a:pPr>
            <a:r>
              <a:rPr lang="en" sz="18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Mise en place d’une application mobile sur téléphone intelligent</a:t>
            </a:r>
            <a:endParaRPr sz="18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4"/>
          <p:cNvSpPr txBox="1">
            <a:spLocks noGrp="1"/>
          </p:cNvSpPr>
          <p:nvPr>
            <p:ph type="subTitle" idx="1"/>
          </p:nvPr>
        </p:nvSpPr>
        <p:spPr>
          <a:xfrm>
            <a:off x="2395956" y="30458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Avez-vous des questions ?</a:t>
            </a:r>
            <a:endParaRPr/>
          </a:p>
        </p:txBody>
      </p:sp>
      <p:sp>
        <p:nvSpPr>
          <p:cNvPr id="526" name="Google Shape;526;p24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Merci pour votre écoute !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React </a:t>
            </a:r>
            <a:r>
              <a:rPr lang="en" sz="1400"/>
              <a:t>pour le front-end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Serveur back-end géré avec </a:t>
            </a: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Node.js</a:t>
            </a:r>
            <a:r>
              <a:rPr lang="en" sz="1400"/>
              <a:t> et son framework </a:t>
            </a: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Express</a:t>
            </a:r>
            <a:r>
              <a:rPr lang="en" sz="1400"/>
              <a:t> 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MongoDB </a:t>
            </a:r>
            <a:r>
              <a:rPr lang="en" sz="1400"/>
              <a:t>pour la base de données 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Librairies utilisées :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Outils :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None/>
            </a:pPr>
            <a:endParaRPr sz="1400"/>
          </a:p>
        </p:txBody>
      </p:sp>
      <p:sp>
        <p:nvSpPr>
          <p:cNvPr id="227" name="Google Shape;227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Outils, librairies et cadre de travail</a:t>
            </a:r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229" name="Google Shape;229;p5"/>
          <p:cNvGraphicFramePr/>
          <p:nvPr>
            <p:extLst>
              <p:ext uri="{D42A27DB-BD31-4B8C-83A1-F6EECF244321}">
                <p14:modId xmlns:p14="http://schemas.microsoft.com/office/powerpoint/2010/main" val="1041319429"/>
              </p:ext>
            </p:extLst>
          </p:nvPr>
        </p:nvGraphicFramePr>
        <p:xfrm>
          <a:off x="1506200" y="3621875"/>
          <a:ext cx="5648100" cy="1283980"/>
        </p:xfrm>
        <a:graphic>
          <a:graphicData uri="http://schemas.openxmlformats.org/drawingml/2006/table">
            <a:tbl>
              <a:tblPr>
                <a:noFill/>
                <a:tableStyleId>{00A97597-A546-4852-8CD0-610A84D1BFAB}</a:tableStyleId>
              </a:tblPr>
              <a:tblGrid>
                <a:gridCol w="28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675">
                <a:tc>
                  <a:txBody>
                    <a:bodyPr/>
                    <a:lstStyle/>
                    <a:p>
                      <a: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00"/>
                        <a:buFont typeface="Nunito Light"/>
                        <a:buChar char="○"/>
                      </a:pPr>
                      <a:r>
                        <a:rPr lang="en" sz="1400" i="1" u="none" strike="noStrike" cap="none" dirty="0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API Programmable SMS</a:t>
                      </a:r>
                      <a:endParaRPr sz="1400" i="1" u="none" strike="noStrike" cap="none" dirty="0"/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00"/>
                        <a:buFont typeface="Nunito Light"/>
                        <a:buChar char="○"/>
                      </a:pPr>
                      <a:r>
                        <a:rPr lang="en" sz="1400" i="1" u="none" strike="noStrike" cap="none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API Voice</a:t>
                      </a:r>
                      <a:endParaRPr sz="1400" i="1" u="none" strike="noStrike" cap="none"/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59">
                <a:tc>
                  <a:txBody>
                    <a:bodyPr/>
                    <a:lstStyle/>
                    <a:p>
                      <a: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00"/>
                        <a:buFont typeface="Nunito Light"/>
                        <a:buChar char="○"/>
                      </a:pPr>
                      <a:r>
                        <a:rPr lang="en" sz="1400" i="1" u="none" strike="noStrike" cap="none" dirty="0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API Verify</a:t>
                      </a:r>
                      <a:endParaRPr sz="1400" i="1" u="none" strike="noStrike" cap="none" dirty="0">
                        <a:solidFill>
                          <a:schemeClr val="dk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0" marR="0" lvl="1" indent="-3175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00"/>
                        <a:buFont typeface="Nunito Light"/>
                        <a:buChar char="○"/>
                        <a:tabLst/>
                        <a:defRPr/>
                      </a:pPr>
                      <a:r>
                        <a:rPr lang="en-US" sz="1400" i="1" u="none" strike="noStrike" cap="none" dirty="0" err="1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TwiML</a:t>
                      </a:r>
                      <a:r>
                        <a:rPr lang="en-US" sz="1400" i="1" u="none" strike="noStrike" cap="none" dirty="0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</a:t>
                      </a: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14400" marR="0" lvl="1" indent="-3175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 Condensed Light"/>
                        <a:buChar char="○"/>
                        <a:tabLst/>
                        <a:defRPr/>
                      </a:pPr>
                      <a:r>
                        <a:rPr lang="en-US" i="1" dirty="0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API SendGrid</a:t>
                      </a: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00"/>
                        <a:buFont typeface="Nunito Light"/>
                        <a:buChar char="○"/>
                      </a:pPr>
                      <a:r>
                        <a:rPr lang="en-US" sz="1400" i="1" u="none" strike="noStrike" cap="none" dirty="0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Twilio Flow </a:t>
                      </a: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6056000"/>
                  </a:ext>
                </a:extLst>
              </a:tr>
            </a:tbl>
          </a:graphicData>
        </a:graphic>
      </p:graphicFrame>
      <p:graphicFrame>
        <p:nvGraphicFramePr>
          <p:cNvPr id="230" name="Google Shape;230;p5"/>
          <p:cNvGraphicFramePr/>
          <p:nvPr/>
        </p:nvGraphicFramePr>
        <p:xfrm>
          <a:off x="1506200" y="2250650"/>
          <a:ext cx="5648100" cy="820996"/>
        </p:xfrm>
        <a:graphic>
          <a:graphicData uri="http://schemas.openxmlformats.org/drawingml/2006/table">
            <a:tbl>
              <a:tblPr>
                <a:noFill/>
                <a:tableStyleId>{00A97597-A546-4852-8CD0-610A84D1BFAB}</a:tableStyleId>
              </a:tblPr>
              <a:tblGrid>
                <a:gridCol w="28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00"/>
                        <a:buFont typeface="Nunito Light"/>
                        <a:buChar char="○"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Mongoose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00"/>
                        <a:buFont typeface="Nunito Light"/>
                        <a:buChar char="○"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Recoil 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00"/>
                        <a:buFont typeface="Nunito Light"/>
                        <a:buChar char="○"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React-routeur 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0" marR="0" lvl="1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00"/>
                        <a:buFont typeface="Nunito Light"/>
                        <a:buChar char="○"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Material-UI 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ctrTitle"/>
          </p:nvPr>
        </p:nvSpPr>
        <p:spPr>
          <a:xfrm flipH="1">
            <a:off x="2073975" y="2635675"/>
            <a:ext cx="58695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Architecture du système</a:t>
            </a:r>
            <a:endParaRPr/>
          </a:p>
        </p:txBody>
      </p:sp>
      <p:sp>
        <p:nvSpPr>
          <p:cNvPr id="236" name="Google Shape;236;p6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7" name="Google Shape;237;p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8" name="Google Shape;238;p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9" name="Google Shape;239;p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>
            <a:spLocks noGrp="1"/>
          </p:cNvSpPr>
          <p:nvPr>
            <p:ph type="ctrTitle"/>
          </p:nvPr>
        </p:nvSpPr>
        <p:spPr>
          <a:xfrm>
            <a:off x="1717350" y="352850"/>
            <a:ext cx="5709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Architecture finale de l’application</a:t>
            </a:r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4553E4F-7E1F-7EF1-5DA5-34498C8D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63" y="1025711"/>
            <a:ext cx="7155873" cy="3920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07ed23ba6_3_0"/>
          <p:cNvSpPr txBox="1">
            <a:spLocks noGrp="1"/>
          </p:cNvSpPr>
          <p:nvPr>
            <p:ph type="ctrTitle"/>
          </p:nvPr>
        </p:nvSpPr>
        <p:spPr>
          <a:xfrm>
            <a:off x="1717350" y="352850"/>
            <a:ext cx="5709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Architecture finale de l’application</a:t>
            </a:r>
            <a:endParaRPr/>
          </a:p>
        </p:txBody>
      </p:sp>
      <p:sp>
        <p:nvSpPr>
          <p:cNvPr id="258" name="Google Shape;258;g1a07ed23ba6_3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1FC2B3-4C10-620E-7FB3-E88EA282F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" y="1265080"/>
            <a:ext cx="7879357" cy="30634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1f235a9e2_2_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Fonctionnement de l’application</a:t>
            </a:r>
            <a:endParaRPr/>
          </a:p>
        </p:txBody>
      </p:sp>
      <p:sp>
        <p:nvSpPr>
          <p:cNvPr id="265" name="Google Shape;265;g1a1f235a9e2_2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A83A3A-2636-D70B-9EAB-1DEF2F65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031876"/>
            <a:ext cx="6724650" cy="3914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961</Words>
  <Application>Microsoft Office PowerPoint</Application>
  <PresentationFormat>On-screen Show (16:9)</PresentationFormat>
  <Paragraphs>217</Paragraphs>
  <Slides>43</Slides>
  <Notes>43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Exo 2</vt:lpstr>
      <vt:lpstr>Roboto Condensed</vt:lpstr>
      <vt:lpstr>Arial</vt:lpstr>
      <vt:lpstr>Fira Sans Extra Condensed Medium</vt:lpstr>
      <vt:lpstr>Exo 2 Light</vt:lpstr>
      <vt:lpstr>Nunito Light</vt:lpstr>
      <vt:lpstr>Courier New</vt:lpstr>
      <vt:lpstr>Roboto Condensed Light</vt:lpstr>
      <vt:lpstr>Tech Newsletter XL by Slidesgo</vt:lpstr>
      <vt:lpstr>Projet final  Équipe 4 - Communication</vt:lpstr>
      <vt:lpstr>Sommaire</vt:lpstr>
      <vt:lpstr>Changements apportés</vt:lpstr>
      <vt:lpstr>Changements apportés</vt:lpstr>
      <vt:lpstr>Outils, librairies et cadre de travail</vt:lpstr>
      <vt:lpstr>Architecture du système</vt:lpstr>
      <vt:lpstr>Architecture finale de l’application</vt:lpstr>
      <vt:lpstr>Architecture finale de l’application</vt:lpstr>
      <vt:lpstr>Fonctionnement de l’application</vt:lpstr>
      <vt:lpstr>Flux final de l’application sur Twilio</vt:lpstr>
      <vt:lpstr>Portabilité du projet  </vt:lpstr>
      <vt:lpstr>Méthodes d’authentification</vt:lpstr>
      <vt:lpstr>SMS (mot de passe) et Appel (question de sécurité) </vt:lpstr>
      <vt:lpstr>SMS (mot de passe) et Appel (question de sécurité) </vt:lpstr>
      <vt:lpstr>SMS (mot de passe) et Appel (question de sécurité) </vt:lpstr>
      <vt:lpstr>SMS (mot de passe) et Code (Time Based One Time Password) </vt:lpstr>
      <vt:lpstr>SMS (mot de passe) et Code (Time Based One Time Password) </vt:lpstr>
      <vt:lpstr>SMS (mot de passe) et Code (Time Based One Time Password) </vt:lpstr>
      <vt:lpstr>SMS (mot de passe) et Code (Time Based One Time Password) </vt:lpstr>
      <vt:lpstr>SMS (mot de passe) et Code (Time Based One Time Password) </vt:lpstr>
      <vt:lpstr>SMS (mot de passe) et Code à usage unique (One Time Password)</vt:lpstr>
      <vt:lpstr>SMS (mot de passe) et Code à usage unique (One Time Password)</vt:lpstr>
      <vt:lpstr>SMS (mot de passe) et Code à usage unique (One Time Password)</vt:lpstr>
      <vt:lpstr>SMS (mot de passe) et Code à usage unique (One Time Password)</vt:lpstr>
      <vt:lpstr>SMS (mot de passe) et Code à usage unique (One Time Password)</vt:lpstr>
      <vt:lpstr>SMS (mot de passe) et Code à usage unique (One Time Password)</vt:lpstr>
      <vt:lpstr>SMS (mot de passe) et validation en magasin </vt:lpstr>
      <vt:lpstr>SMS (mot de passe) et validation en magasin </vt:lpstr>
      <vt:lpstr>SMS (mot de passe) et validation en magasin </vt:lpstr>
      <vt:lpstr>SMS (mot de passe) et validation en magasin </vt:lpstr>
      <vt:lpstr>SMS (mot de passe) et validation en magasin </vt:lpstr>
      <vt:lpstr>Assurance qualité </vt:lpstr>
      <vt:lpstr>C’est quoi qu’on teste ?  </vt:lpstr>
      <vt:lpstr>C’est quoi qu’on teste ?  </vt:lpstr>
      <vt:lpstr>Intégration Continue  </vt:lpstr>
      <vt:lpstr>Intégration Continue  </vt:lpstr>
      <vt:lpstr>Gestion de projet</vt:lpstr>
      <vt:lpstr>Répartition des tâches  </vt:lpstr>
      <vt:lpstr>Répartition des tâches  </vt:lpstr>
      <vt:lpstr>Progression du projet  </vt:lpstr>
      <vt:lpstr> Conclusion  </vt:lpstr>
      <vt:lpstr>Améliorations à considérer</vt:lpstr>
      <vt:lpstr>Merci pour votre écoute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final  Équipe 4 - Communication</dc:title>
  <cp:lastModifiedBy>Hugo Lachieze-Rey</cp:lastModifiedBy>
  <cp:revision>39</cp:revision>
  <dcterms:modified xsi:type="dcterms:W3CDTF">2022-12-02T14:04:01Z</dcterms:modified>
</cp:coreProperties>
</file>